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xml" ContentType="application/vnd.openxmlformats-officedocument.extended-properties+xml"/>
  <Default Extension="png" ContentType="image/png"/>
  <Override PartName="/ppt/notesSlides/notesSlide4.xml" ContentType="application/vnd.openxmlformats-officedocument.presentationml.notes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docProps/custom.xml" ContentType="application/vnd.openxmlformats-officedocument.custom-properties+xml"/>
  <Override PartName="/ppt/tableStyles.xml" ContentType="application/vnd.openxmlformats-officedocument.presentationml.tableStyles+xml"/>
  <Override PartName="/ppt/theme/theme2.xml" ContentType="application/vnd.openxmlformats-officedocument.theme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viewProps.xml" ContentType="application/vnd.openxmlformats-officedocument.presentationml.viewProps+xml"/>
  <Override PartName="/ppt/notesSlides/notesSlide2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5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</Types>
</file>

<file path=_rels/.rels><?xml version="1.0" encoding="UTF-8"?><Relationships xmlns="http://schemas.openxmlformats.org/package/2006/relationships"><Relationship Target="ppt/presentation.xml" Id="rId1" Type="http://schemas.openxmlformats.org/officeDocument/2006/relationships/officeDocument" /><Relationship Target="docProps/core.xml" Id="rId3" Type="http://schemas.openxmlformats.org/package/2006/relationships/metadata/core-properties" /><Relationship Target="/docProps/custom.xml" Id="R9EB8B77E" Type="http://schemas.openxmlformats.org/officeDocument/2006/relationships/custom-properties" /><Relationship Target="docProps/thumbnail.jpeg" Id="rId2" Type="http://schemas.openxmlformats.org/package/2006/relationships/metadata/thumbnail" /><Relationship Target="docProps/app.xml" Id="rId4" Type="http://schemas.openxmlformats.org/officeDocument/2006/relationships/extended-properties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notesMasterIdLst>
    <p:notesMasterId r:id="rId7"/>
  </p:notesMasterIdLst>
  <p:sldIdLst>
    <p:sldId id="275" r:id="rId2"/>
    <p:sldId id="256" r:id="rId3"/>
    <p:sldId id="273" r:id="rId4"/>
    <p:sldId id="272" r:id="rId5"/>
    <p:sldId id="274" r:id="rId6"/>
  </p:sldIdLst>
  <p:sldSz cx="9144000" cy="6858000" type="screen4x3"/>
  <p:notesSz cx="6858000" cy="9144000"/>
  <p:custDataLst>
    <p:tags r:id="rId8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2C613"/>
    <a:srgbClr val="50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948" y="-102"/>
      </p:cViewPr>
      <p:guideLst>
        <p:guide orient="horz" pos="4201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9C4A75-D157-474A-9822-9282E15210CD}" type="datetimeFigureOut">
              <a:rPr lang="de-DE" smtClean="0"/>
              <a:t>06.03.2013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36C973-05AB-6447-80D8-4A41D76E737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61002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6C973-05AB-6447-80D8-4A41D76E7378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18620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6C973-05AB-6447-80D8-4A41D76E7378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14639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6C973-05AB-6447-80D8-4A41D76E7378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44320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6C973-05AB-6447-80D8-4A41D76E7378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09494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395536" y="6165304"/>
            <a:ext cx="8424936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4" name="Rechteck 3"/>
          <p:cNvSpPr/>
          <p:nvPr userDrawn="1"/>
        </p:nvSpPr>
        <p:spPr>
          <a:xfrm>
            <a:off x="395536" y="1412776"/>
            <a:ext cx="8424936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29816" y="980728"/>
            <a:ext cx="5470376" cy="792088"/>
          </a:xfrm>
        </p:spPr>
        <p:txBody>
          <a:bodyPr anchor="t" anchorCtr="0">
            <a:noAutofit/>
          </a:bodyPr>
          <a:lstStyle>
            <a:lvl1pPr algn="l">
              <a:defRPr sz="4600"/>
            </a:lvl1pPr>
          </a:lstStyle>
          <a:p>
            <a:r>
              <a:rPr lang="de-DE" dirty="0" smtClean="0"/>
              <a:t>Titelmasterformat</a:t>
            </a:r>
            <a:endParaRPr lang="de-AT" dirty="0"/>
          </a:p>
        </p:txBody>
      </p:sp>
      <p:pic>
        <p:nvPicPr>
          <p:cNvPr id="2050" name="Picture 2" descr="X:\projekte und webs\MiniWebs - eh. Intranet\Frühblüher\Logo_E_RGB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64" b="10524"/>
          <a:stretch/>
        </p:blipFill>
        <p:spPr bwMode="auto">
          <a:xfrm>
            <a:off x="0" y="5051193"/>
            <a:ext cx="1295393" cy="1806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Gerade Verbindung 10"/>
          <p:cNvCxnSpPr/>
          <p:nvPr userDrawn="1"/>
        </p:nvCxnSpPr>
        <p:spPr>
          <a:xfrm>
            <a:off x="899592" y="1664804"/>
            <a:ext cx="7345568" cy="0"/>
          </a:xfrm>
          <a:prstGeom prst="line">
            <a:avLst/>
          </a:prstGeom>
          <a:ln w="6350" cmpd="sng">
            <a:solidFill>
              <a:srgbClr val="A2C61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hteck 12"/>
          <p:cNvSpPr/>
          <p:nvPr userDrawn="1"/>
        </p:nvSpPr>
        <p:spPr>
          <a:xfrm>
            <a:off x="6876256" y="6392361"/>
            <a:ext cx="151292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en-GB" sz="1200" b="1" i="0" u="none" strike="noStrike" cap="none" normalizeH="0" baseline="0" dirty="0" smtClean="0">
                <a:ln>
                  <a:noFill/>
                </a:ln>
                <a:solidFill>
                  <a:srgbClr val="575757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www.edugroup.at</a:t>
            </a:r>
            <a:endParaRPr lang="de-AT" sz="1400" b="1" dirty="0"/>
          </a:p>
        </p:txBody>
      </p:sp>
      <p:sp>
        <p:nvSpPr>
          <p:cNvPr id="14" name="Inhaltsplatzhalter 2"/>
          <p:cNvSpPr>
            <a:spLocks noGrp="1"/>
          </p:cNvSpPr>
          <p:nvPr>
            <p:ph idx="1" hasCustomPrompt="1"/>
          </p:nvPr>
        </p:nvSpPr>
        <p:spPr>
          <a:xfrm>
            <a:off x="827584" y="1772816"/>
            <a:ext cx="7417576" cy="1512168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180975" indent="0">
              <a:spcBef>
                <a:spcPts val="0"/>
              </a:spcBef>
              <a:defRPr sz="1800"/>
            </a:lvl2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494882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halt ein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576" y="403159"/>
            <a:ext cx="7704856" cy="1143000"/>
          </a:xfrm>
        </p:spPr>
        <p:txBody>
          <a:bodyPr lIns="0" tIns="0" rIns="0" bIns="0" anchor="b" anchorCtr="0">
            <a:noAutofit/>
          </a:bodyPr>
          <a:lstStyle>
            <a:lvl1pPr>
              <a:defRPr sz="4000"/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55576" y="1744217"/>
            <a:ext cx="7704856" cy="4133055"/>
          </a:xfrm>
        </p:spPr>
        <p:txBody>
          <a:bodyPr>
            <a:normAutofit/>
          </a:bodyPr>
          <a:lstStyle>
            <a:lvl1pPr marL="180975" indent="-180975">
              <a:spcBef>
                <a:spcPts val="0"/>
              </a:spcBef>
              <a:defRPr sz="2000"/>
            </a:lvl1pPr>
            <a:lvl2pPr marL="180975" indent="0">
              <a:spcBef>
                <a:spcPts val="0"/>
              </a:spcBef>
              <a:defRPr sz="1800"/>
            </a:lvl2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3529069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alt 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7704856" cy="1143000"/>
          </a:xfrm>
        </p:spPr>
        <p:txBody>
          <a:bodyPr lIns="0" tIns="0" rIns="0" bIns="0" anchor="b" anchorCtr="0"/>
          <a:lstStyle/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55576" y="1744216"/>
            <a:ext cx="3740224" cy="4133056"/>
          </a:xfrm>
        </p:spPr>
        <p:txBody>
          <a:bodyPr>
            <a:normAutofit/>
          </a:bodyPr>
          <a:lstStyle>
            <a:lvl1pPr marL="180975" indent="-180975">
              <a:spcBef>
                <a:spcPts val="0"/>
              </a:spcBef>
              <a:defRPr sz="1800"/>
            </a:lvl1pPr>
            <a:lvl2pPr marL="180975" indent="0">
              <a:spcBef>
                <a:spcPts val="0"/>
              </a:spcBef>
              <a:defRPr sz="18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20208" y="1744216"/>
            <a:ext cx="3740224" cy="4133056"/>
          </a:xfrm>
        </p:spPr>
        <p:txBody>
          <a:bodyPr>
            <a:normAutofit/>
          </a:bodyPr>
          <a:lstStyle>
            <a:lvl1pPr marL="180975" indent="-180975" algn="l" defTabSz="914400" rtl="0" eaLnBrk="1" latinLnBrk="0" hangingPunct="1">
              <a:spcBef>
                <a:spcPts val="0"/>
              </a:spcBef>
              <a:defRPr lang="de-DE" sz="1800" b="1" kern="1200" dirty="0" smtClean="0">
                <a:solidFill>
                  <a:srgbClr val="50505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180975" indent="0" algn="l" defTabSz="914400" rtl="0" eaLnBrk="1" latinLnBrk="0" hangingPunct="1">
              <a:spcBef>
                <a:spcPts val="0"/>
              </a:spcBef>
              <a:defRPr lang="de-DE" sz="1800" b="0" kern="1200" dirty="0" smtClean="0">
                <a:solidFill>
                  <a:srgbClr val="50505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2100042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</p:txBody>
      </p:sp>
      <p:cxnSp>
        <p:nvCxnSpPr>
          <p:cNvPr id="8" name="Gerade Verbindung 7"/>
          <p:cNvCxnSpPr/>
          <p:nvPr userDrawn="1"/>
        </p:nvCxnSpPr>
        <p:spPr>
          <a:xfrm flipH="1">
            <a:off x="755576" y="1484784"/>
            <a:ext cx="7812868" cy="0"/>
          </a:xfrm>
          <a:prstGeom prst="line">
            <a:avLst/>
          </a:prstGeom>
          <a:ln>
            <a:solidFill>
              <a:srgbClr val="A2C6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AT"/>
          </a:p>
        </p:txBody>
      </p:sp>
      <p:grpSp>
        <p:nvGrpSpPr>
          <p:cNvPr id="7" name="Gruppieren 6"/>
          <p:cNvGrpSpPr/>
          <p:nvPr userDrawn="1"/>
        </p:nvGrpSpPr>
        <p:grpSpPr>
          <a:xfrm>
            <a:off x="467544" y="6243976"/>
            <a:ext cx="8209664" cy="497392"/>
            <a:chOff x="467544" y="6243976"/>
            <a:chExt cx="8209664" cy="497392"/>
          </a:xfrm>
        </p:grpSpPr>
        <p:pic>
          <p:nvPicPr>
            <p:cNvPr id="6" name="Grafik 5"/>
            <p:cNvPicPr/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544" y="6289629"/>
              <a:ext cx="376449" cy="451739"/>
            </a:xfrm>
            <a:prstGeom prst="rect">
              <a:avLst/>
            </a:prstGeom>
          </p:spPr>
        </p:pic>
        <p:sp>
          <p:nvSpPr>
            <p:cNvPr id="5" name="Rectangle 3"/>
            <p:cNvSpPr>
              <a:spLocks noChangeArrowheads="1"/>
            </p:cNvSpPr>
            <p:nvPr userDrawn="1"/>
          </p:nvSpPr>
          <p:spPr bwMode="auto">
            <a:xfrm>
              <a:off x="827584" y="6431662"/>
              <a:ext cx="3910045" cy="2308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900" b="0" i="0" u="none" strike="noStrike" cap="none" normalizeH="0" baseline="0" dirty="0" smtClean="0">
                  <a:ln>
                    <a:noFill/>
                  </a:ln>
                  <a:solidFill>
                    <a:srgbClr val="575757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© Education Group GmbH | www.edugroup.at/praxis/</a:t>
              </a:r>
              <a:r>
                <a:rPr kumimoji="0" lang="en-GB" sz="900" b="0" i="0" u="none" strike="noStrike" cap="none" normalizeH="0" baseline="0" dirty="0" err="1" smtClean="0">
                  <a:ln>
                    <a:noFill/>
                  </a:ln>
                  <a:solidFill>
                    <a:srgbClr val="575757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Miniweb</a:t>
              </a:r>
              <a:r>
                <a:rPr kumimoji="0" lang="en-GB" sz="900" b="0" i="0" u="none" strike="noStrike" cap="none" normalizeH="0" baseline="0" dirty="0" smtClean="0">
                  <a:ln>
                    <a:noFill/>
                  </a:ln>
                  <a:solidFill>
                    <a:srgbClr val="575757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/</a:t>
              </a:r>
              <a:r>
                <a:rPr kumimoji="0" lang="en-GB" sz="900" b="0" i="0" u="none" strike="noStrike" cap="none" normalizeH="0" baseline="0" dirty="0" err="1" smtClean="0">
                  <a:ln>
                    <a:noFill/>
                  </a:ln>
                  <a:solidFill>
                    <a:srgbClr val="575757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Frühblüher</a:t>
              </a:r>
              <a:endPara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Rechteck 8"/>
            <p:cNvSpPr/>
            <p:nvPr userDrawn="1"/>
          </p:nvSpPr>
          <p:spPr>
            <a:xfrm>
              <a:off x="7524328" y="6243976"/>
              <a:ext cx="1152880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kumimoji="0" lang="en-GB" sz="900" b="1" i="0" u="none" strike="noStrike" cap="none" normalizeH="0" baseline="0" dirty="0" smtClean="0">
                  <a:ln>
                    <a:noFill/>
                  </a:ln>
                  <a:solidFill>
                    <a:srgbClr val="575757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www.edugroup.at</a:t>
              </a:r>
              <a:endParaRPr lang="de-AT" sz="1000" b="1" dirty="0"/>
            </a:p>
          </p:txBody>
        </p:sp>
        <p:cxnSp>
          <p:nvCxnSpPr>
            <p:cNvPr id="11" name="Gerade Verbindung 10"/>
            <p:cNvCxnSpPr/>
            <p:nvPr userDrawn="1"/>
          </p:nvCxnSpPr>
          <p:spPr>
            <a:xfrm flipH="1">
              <a:off x="921205" y="6446076"/>
              <a:ext cx="7719247" cy="0"/>
            </a:xfrm>
            <a:prstGeom prst="line">
              <a:avLst/>
            </a:prstGeom>
            <a:ln>
              <a:solidFill>
                <a:srgbClr val="A2C61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41112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700" b="1" kern="1200">
          <a:solidFill>
            <a:srgbClr val="505050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60363" indent="-184150" algn="l" defTabSz="914400" rtl="0" eaLnBrk="1" latinLnBrk="0" hangingPunct="1">
        <a:spcBef>
          <a:spcPct val="20000"/>
        </a:spcBef>
        <a:buClr>
          <a:srgbClr val="D2E401"/>
        </a:buClr>
        <a:buFont typeface="Wingdings" pitchFamily="2" charset="2"/>
        <a:buChar char="§"/>
        <a:defRPr sz="1800" b="0" kern="1200">
          <a:solidFill>
            <a:srgbClr val="505050"/>
          </a:solidFill>
          <a:latin typeface="Arial" pitchFamily="34" charset="0"/>
          <a:ea typeface="+mn-ea"/>
          <a:cs typeface="Arial" pitchFamily="34" charset="0"/>
        </a:defRPr>
      </a:lvl1pPr>
      <a:lvl2pPr marL="742950" indent="-382588" algn="l" defTabSz="914400" rtl="0" eaLnBrk="1" latinLnBrk="0" hangingPunct="1">
        <a:spcBef>
          <a:spcPct val="20000"/>
        </a:spcBef>
        <a:buFontTx/>
        <a:buNone/>
        <a:defRPr sz="1800" kern="1200">
          <a:solidFill>
            <a:srgbClr val="505050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505050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505050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505050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AT" dirty="0" smtClean="0"/>
              <a:t>Tulpe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/>
              <a:t>Von der Tulpe gibt es in etwa 100 Arten; davon zahlreiche schöne Zuchtformen.</a:t>
            </a:r>
          </a:p>
          <a:p>
            <a:endParaRPr lang="de-AT" dirty="0"/>
          </a:p>
        </p:txBody>
      </p:sp>
      <p:grpSp>
        <p:nvGrpSpPr>
          <p:cNvPr id="7" name="Gruppieren 6"/>
          <p:cNvGrpSpPr/>
          <p:nvPr/>
        </p:nvGrpSpPr>
        <p:grpSpPr>
          <a:xfrm>
            <a:off x="3420232" y="4001136"/>
            <a:ext cx="4798800" cy="2340000"/>
            <a:chOff x="3420232" y="3969320"/>
            <a:chExt cx="4798800" cy="2340000"/>
          </a:xfrm>
        </p:grpSpPr>
        <p:pic>
          <p:nvPicPr>
            <p:cNvPr id="4" name="Picture 2" descr="X:\projekte und webs\MiniWebs - eh. Intranet\Frühblüher\Frühblüher_alt\Web\images1\tulpe1_260403.JPG"/>
            <p:cNvPicPr>
              <a:picLocks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9432" y="3969320"/>
              <a:ext cx="1558800" cy="23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5" descr="X:\projekte und webs\MiniWebs - eh. Intranet\Frühblüher\Frühblüher_alt\Web\images1\Tulpe_Zwiebelschnitt.jpg"/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0232" y="3969320"/>
              <a:ext cx="1558800" cy="23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6" descr="X:\projekte und webs\MiniWebs - eh. Intranet\Frühblüher\Frühblüher_alt\Web\images1\tulpe02_100.jpg"/>
            <p:cNvPicPr>
              <a:picLocks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0232" y="3969320"/>
              <a:ext cx="1558800" cy="23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250540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Steckbrief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755576" y="1744217"/>
            <a:ext cx="770485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b="1" dirty="0" smtClean="0"/>
              <a:t>Pflanzenfamilie: 	</a:t>
            </a:r>
            <a:r>
              <a:rPr lang="de-AT" b="0" dirty="0" smtClean="0"/>
              <a:t>Liliengewächs</a:t>
            </a:r>
            <a:r>
              <a:rPr lang="de-AT" dirty="0" smtClean="0"/>
              <a:t/>
            </a:r>
            <a:br>
              <a:rPr lang="de-AT" dirty="0" smtClean="0"/>
            </a:br>
            <a:endParaRPr lang="de-AT" dirty="0"/>
          </a:p>
          <a:p>
            <a:r>
              <a:rPr lang="de-AT" b="1" dirty="0" smtClean="0"/>
              <a:t>Standort: 		</a:t>
            </a:r>
            <a:r>
              <a:rPr lang="de-AT" b="0" dirty="0" smtClean="0"/>
              <a:t>auf </a:t>
            </a:r>
            <a:r>
              <a:rPr lang="de-AT" b="0" dirty="0"/>
              <a:t>trockenen Böden, bei uns ist sie fast </a:t>
            </a:r>
            <a:r>
              <a:rPr lang="de-AT" b="0" dirty="0" smtClean="0"/>
              <a:t>				nur </a:t>
            </a:r>
            <a:r>
              <a:rPr lang="de-AT" b="0" dirty="0"/>
              <a:t>in Gärten zu </a:t>
            </a:r>
            <a:r>
              <a:rPr lang="de-AT" b="0" dirty="0" smtClean="0"/>
              <a:t>finden</a:t>
            </a:r>
            <a:r>
              <a:rPr lang="de-AT" dirty="0" smtClean="0"/>
              <a:t/>
            </a:r>
            <a:br>
              <a:rPr lang="de-AT" dirty="0" smtClean="0"/>
            </a:br>
            <a:endParaRPr lang="de-AT" dirty="0"/>
          </a:p>
          <a:p>
            <a:r>
              <a:rPr lang="de-AT" b="1" dirty="0" smtClean="0"/>
              <a:t>Blütezeit</a:t>
            </a:r>
            <a:r>
              <a:rPr lang="de-AT" b="1" dirty="0" smtClean="0"/>
              <a:t>: 		</a:t>
            </a:r>
            <a:r>
              <a:rPr lang="de-AT" b="0" dirty="0"/>
              <a:t>Frühling</a:t>
            </a:r>
            <a:r>
              <a:rPr lang="de-AT" dirty="0" smtClean="0"/>
              <a:t/>
            </a:r>
            <a:br>
              <a:rPr lang="de-AT" dirty="0" smtClean="0"/>
            </a:br>
            <a:endParaRPr lang="de-AT" dirty="0"/>
          </a:p>
          <a:p>
            <a:r>
              <a:rPr lang="de-AT" b="1" dirty="0" smtClean="0"/>
              <a:t>Fortpflanzung: 	</a:t>
            </a:r>
            <a:r>
              <a:rPr lang="de-AT" b="0" dirty="0"/>
              <a:t>Insektenbestäubung oder </a:t>
            </a:r>
            <a:r>
              <a:rPr lang="de-AT" b="0" dirty="0" smtClean="0"/>
              <a:t>					ungeschlechtliche </a:t>
            </a:r>
            <a:r>
              <a:rPr lang="de-AT" b="0" dirty="0"/>
              <a:t>Vermehrung</a:t>
            </a:r>
          </a:p>
        </p:txBody>
      </p:sp>
      <p:pic>
        <p:nvPicPr>
          <p:cNvPr id="2050" name="Picture 2" descr="X:\projekte und webs\MiniWebs - eh. Intranet\Frühblüher\Frühblüher_alt\Web\images1\tulpe_0404.jpg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000" y="212400"/>
            <a:ext cx="1584000" cy="1486800"/>
          </a:xfrm>
          <a:prstGeom prst="rect">
            <a:avLst/>
          </a:prstGeom>
          <a:noFill/>
          <a:ln w="19050">
            <a:solidFill>
              <a:srgbClr val="A2C61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6157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Merkmale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63888" y="1772816"/>
            <a:ext cx="5472608" cy="4133055"/>
          </a:xfrm>
        </p:spPr>
        <p:txBody>
          <a:bodyPr>
            <a:normAutofit/>
          </a:bodyPr>
          <a:lstStyle/>
          <a:p>
            <a:r>
              <a:rPr lang="de-AT" b="0" dirty="0" smtClean="0"/>
              <a:t>10 </a:t>
            </a:r>
            <a:r>
              <a:rPr lang="de-AT" b="0" dirty="0"/>
              <a:t>- 75 cm </a:t>
            </a:r>
            <a:r>
              <a:rPr lang="de-AT" dirty="0"/>
              <a:t>hohe Zwiebelpflanze</a:t>
            </a:r>
            <a:endParaRPr lang="de-AT" b="0" dirty="0" smtClean="0"/>
          </a:p>
          <a:p>
            <a:endParaRPr lang="de-AT" b="0" dirty="0"/>
          </a:p>
          <a:p>
            <a:r>
              <a:rPr lang="de-AT" b="0" dirty="0"/>
              <a:t>breite, längliche und grundständige </a:t>
            </a:r>
            <a:r>
              <a:rPr lang="de-AT" b="0" dirty="0" smtClean="0"/>
              <a:t>Blätter</a:t>
            </a:r>
          </a:p>
          <a:p>
            <a:endParaRPr lang="de-AT" b="0" dirty="0"/>
          </a:p>
          <a:p>
            <a:r>
              <a:rPr lang="de-AT" b="0" dirty="0"/>
              <a:t>e</a:t>
            </a:r>
            <a:r>
              <a:rPr lang="de-AT" b="0" dirty="0" smtClean="0"/>
              <a:t>ndständige Blüte</a:t>
            </a:r>
          </a:p>
          <a:p>
            <a:endParaRPr lang="de-AT" b="0" dirty="0"/>
          </a:p>
          <a:p>
            <a:r>
              <a:rPr lang="de-AT" b="0" dirty="0" smtClean="0"/>
              <a:t>6 </a:t>
            </a:r>
            <a:r>
              <a:rPr lang="de-AT" b="0" dirty="0" smtClean="0"/>
              <a:t>Blüten- und </a:t>
            </a:r>
            <a:r>
              <a:rPr lang="de-AT" b="0" dirty="0" smtClean="0"/>
              <a:t>6 </a:t>
            </a:r>
            <a:r>
              <a:rPr lang="de-AT" b="0" dirty="0" smtClean="0"/>
              <a:t>Staubblätter, </a:t>
            </a:r>
            <a:r>
              <a:rPr lang="de-AT" b="0" dirty="0" smtClean="0"/>
              <a:t>1 Stempel</a:t>
            </a:r>
            <a:endParaRPr lang="de-AT" b="0" dirty="0"/>
          </a:p>
          <a:p>
            <a:endParaRPr lang="de-AT" b="0" dirty="0" smtClean="0"/>
          </a:p>
          <a:p>
            <a:r>
              <a:rPr lang="de-AT" b="0" dirty="0" smtClean="0"/>
              <a:t>keine </a:t>
            </a:r>
            <a:r>
              <a:rPr lang="de-AT" b="0" dirty="0"/>
              <a:t>Kelchblätter</a:t>
            </a:r>
          </a:p>
          <a:p>
            <a:endParaRPr lang="de-AT" b="0" dirty="0" smtClean="0"/>
          </a:p>
          <a:p>
            <a:r>
              <a:rPr lang="de-AT" b="0" dirty="0" smtClean="0"/>
              <a:t>3-teiliger Fruchtknoten</a:t>
            </a:r>
            <a:endParaRPr lang="de-AT" b="0" dirty="0"/>
          </a:p>
          <a:p>
            <a:endParaRPr lang="de-AT" dirty="0"/>
          </a:p>
        </p:txBody>
      </p:sp>
      <p:pic>
        <p:nvPicPr>
          <p:cNvPr id="1027" name="Picture 3" descr="X:\projekte und webs\MiniWebs - eh. Intranet\Frühblüher\Frühblüher_alt\Web\images1\tulpe_0604.jpg"/>
          <p:cNvPicPr>
            <a:picLocks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67" b="21000"/>
          <a:stretch/>
        </p:blipFill>
        <p:spPr bwMode="auto">
          <a:xfrm>
            <a:off x="7308000" y="212400"/>
            <a:ext cx="1584000" cy="1486800"/>
          </a:xfrm>
          <a:prstGeom prst="rect">
            <a:avLst/>
          </a:prstGeom>
          <a:noFill/>
          <a:ln w="19050">
            <a:solidFill>
              <a:srgbClr val="A2C61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X:\projekte und webs\MiniWebs - eh. Intranet\Frühblüher\Bilder\Grafik_wikipdia_gemeinfrei_Tulpe_Illustration_Tulipa_sylvestris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1663325"/>
            <a:ext cx="2629586" cy="4514400"/>
          </a:xfrm>
          <a:prstGeom prst="rect">
            <a:avLst/>
          </a:prstGeom>
          <a:noFill/>
          <a:ln w="19050">
            <a:solidFill>
              <a:srgbClr val="A2C61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7035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Hast du </a:t>
            </a:r>
            <a:r>
              <a:rPr lang="de-DE" dirty="0" smtClean="0"/>
              <a:t>gewusst?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AT" dirty="0"/>
              <a:t>Die gesamte Tulpe ist giftig</a:t>
            </a:r>
            <a:r>
              <a:rPr lang="de-AT" dirty="0" smtClean="0"/>
              <a:t>!</a:t>
            </a:r>
          </a:p>
          <a:p>
            <a:pPr lvl="0"/>
            <a:endParaRPr lang="de-AT" dirty="0"/>
          </a:p>
          <a:p>
            <a:pPr lvl="0"/>
            <a:r>
              <a:rPr lang="de-AT" dirty="0"/>
              <a:t>Wilde Tulpen sind sehr selten geworden und deshalb auch geschützt. Man findet sie in Weinbergen und Laubwäldern.</a:t>
            </a:r>
          </a:p>
        </p:txBody>
      </p:sp>
      <p:pic>
        <p:nvPicPr>
          <p:cNvPr id="3074" name="Picture 2" descr="X:\projekte und webs\MiniWebs - eh. Intranet\Frühblüher\Frühblüher_alt\Web\images1\tulpe2_260403.JPG"/>
          <p:cNvPicPr>
            <a:picLocks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48"/>
          <a:stretch/>
        </p:blipFill>
        <p:spPr bwMode="auto">
          <a:xfrm>
            <a:off x="7308000" y="212400"/>
            <a:ext cx="1584000" cy="1486800"/>
          </a:xfrm>
          <a:prstGeom prst="rect">
            <a:avLst/>
          </a:prstGeom>
          <a:noFill/>
          <a:ln w="19050">
            <a:solidFill>
              <a:srgbClr val="A2C61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7343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7" name="Picture 11" descr="X:\projekte und webs\MiniWebs - eh. Intranet\Frühblüher\Frühblüher_alt\Web\images1\Tulpe_Bluete_10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5" t="7716" r="-1865" b="15246"/>
          <a:stretch/>
        </p:blipFill>
        <p:spPr bwMode="auto">
          <a:xfrm>
            <a:off x="800559" y="4149080"/>
            <a:ext cx="2371828" cy="2057282"/>
          </a:xfrm>
          <a:prstGeom prst="rect">
            <a:avLst/>
          </a:prstGeom>
          <a:noFill/>
          <a:ln w="19050">
            <a:solidFill>
              <a:srgbClr val="A2C61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X:\projekte und webs\MiniWebs - eh. Intranet\Frühblüher\Frühblüher_alt\Web\images1\tulpe0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93"/>
          <a:stretch/>
        </p:blipFill>
        <p:spPr bwMode="auto">
          <a:xfrm>
            <a:off x="792904" y="1862132"/>
            <a:ext cx="3019900" cy="2157157"/>
          </a:xfrm>
          <a:prstGeom prst="rect">
            <a:avLst/>
          </a:prstGeom>
          <a:noFill/>
          <a:ln w="19050">
            <a:solidFill>
              <a:srgbClr val="A2C61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X:\projekte und webs\MiniWebs - eh. Intranet\Frühblüher\Frühblüher_alt\Web\images1\tulpe02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71" b="6540"/>
          <a:stretch/>
        </p:blipFill>
        <p:spPr bwMode="auto">
          <a:xfrm>
            <a:off x="3316403" y="4149081"/>
            <a:ext cx="2030839" cy="2058088"/>
          </a:xfrm>
          <a:prstGeom prst="rect">
            <a:avLst/>
          </a:prstGeom>
          <a:noFill/>
          <a:ln w="19050">
            <a:solidFill>
              <a:srgbClr val="A2C61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X:\projekte und webs\MiniWebs - eh. Intranet\Frühblüher\Frühblüher_alt\Web\images1\tulpe_bluetenblaetter10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8649" y="4365104"/>
            <a:ext cx="2295525" cy="1842065"/>
          </a:xfrm>
          <a:prstGeom prst="rect">
            <a:avLst/>
          </a:prstGeom>
          <a:noFill/>
          <a:ln w="19050">
            <a:solidFill>
              <a:srgbClr val="A2C61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X:\projekte und webs\MiniWebs - eh. Intranet\Frühblüher\Frühblüher_alt\Web\images1\tulpe_fruchtknoten10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7" y="1862132"/>
            <a:ext cx="1344402" cy="2142932"/>
          </a:xfrm>
          <a:prstGeom prst="rect">
            <a:avLst/>
          </a:prstGeom>
          <a:noFill/>
          <a:ln w="19050">
            <a:solidFill>
              <a:srgbClr val="A2C61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Galerie  </a:t>
            </a:r>
            <a:endParaRPr lang="de-AT" dirty="0"/>
          </a:p>
        </p:txBody>
      </p:sp>
      <p:pic>
        <p:nvPicPr>
          <p:cNvPr id="4102" name="Picture 6" descr="X:\projekte und webs\MiniWebs - eh. Intranet\Frühblüher\Frühblüher_alt\Web\images1\schneegloeckchen_2204_07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8651" y="1862132"/>
            <a:ext cx="2295525" cy="2358956"/>
          </a:xfrm>
          <a:prstGeom prst="rect">
            <a:avLst/>
          </a:prstGeom>
          <a:noFill/>
          <a:ln w="19050">
            <a:solidFill>
              <a:srgbClr val="A2C61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X:\projekte und webs\MiniWebs - eh. Intranet\Frühblüher\Frühblüher_alt\Web\images1\tulpe2.jpg"/>
          <p:cNvPicPr>
            <a:picLocks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699"/>
          <a:stretch/>
        </p:blipFill>
        <p:spPr bwMode="auto">
          <a:xfrm>
            <a:off x="7308000" y="212400"/>
            <a:ext cx="1584000" cy="1486800"/>
          </a:xfrm>
          <a:prstGeom prst="rect">
            <a:avLst/>
          </a:prstGeom>
          <a:noFill/>
          <a:ln w="19050">
            <a:solidFill>
              <a:srgbClr val="A2C61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X:\projekte und webs\MiniWebs - eh. Intranet\Frühblüher\Frühblüher_alt\Web\images1\tulpe_1504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8651" y="1862132"/>
            <a:ext cx="2295524" cy="2358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6647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OUTPUT_FILE_NAME" val="Tulpe"/>
  <p:tag name="ISPRING_RESOURCE_PATHS_HASH_2" val="2236e771e74640e2b7925f7fbd199329a3df2cc"/>
</p:tagLst>
</file>

<file path=ppt/theme/theme1.xml><?xml version="1.0" encoding="utf-8"?>
<a:theme xmlns:a="http://schemas.openxmlformats.org/drawingml/2006/main" name="1_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80</Words>
  <Application>Microsoft Office PowerPoint</Application>
  <PresentationFormat>Bildschirmpräsentation (4:3)</PresentationFormat>
  <Paragraphs>28</Paragraphs>
  <Slides>5</Slides>
  <Notes>4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6" baseType="lpstr">
      <vt:lpstr>1_Benutzerdefiniertes Design</vt:lpstr>
      <vt:lpstr>Tulpe</vt:lpstr>
      <vt:lpstr>Steckbrief</vt:lpstr>
      <vt:lpstr>Merkmale</vt:lpstr>
      <vt:lpstr>Hast du gewusst?</vt:lpstr>
      <vt:lpstr>Galerie  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mitype="http://purl.org/dc/dcmitype/" xmlns:dcterms="http://purl.org/dc/terms/" xmlns:xsi="http://www.w3.org/2001/XMLSchema-instance">
  <dc:title>Tulpe</dc:title>
  <dc:creator>Simon Binder</dc:creator>
  <cp:lastModifiedBy>Sigrid Evelyn Zwaiger</cp:lastModifiedBy>
  <cp:revision>136</cp:revision>
  <dcterms:created xsi:type="dcterms:W3CDTF">2011-03-09T16:27:38Z</dcterms:created>
  <dcterms:modified xsi:type="dcterms:W3CDTF">2013-03-06T10:27:55Z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et File Usage">
    <vt:lpwstr>Group Files</vt:lpwstr>
  </property>
</Properties>
</file>